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70" r:id="rId5"/>
    <p:sldId id="259" r:id="rId6"/>
    <p:sldId id="260" r:id="rId7"/>
    <p:sldId id="261" r:id="rId8"/>
    <p:sldId id="262" r:id="rId9"/>
    <p:sldId id="265" r:id="rId10"/>
    <p:sldId id="264" r:id="rId11"/>
    <p:sldId id="267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55C55E-357D-4D86-BE79-BD8584C2D7A7}" type="doc">
      <dgm:prSet loTypeId="urn:microsoft.com/office/officeart/2005/8/layout/funnel1" loCatId="process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68094236-99CF-49ED-9D59-E83CF3D70825}">
      <dgm:prSet phldrT="[Tekst]" custT="1"/>
      <dgm:spPr/>
      <dgm:t>
        <a:bodyPr/>
        <a:lstStyle/>
        <a:p>
          <a:r>
            <a:rPr lang="pl-PL" sz="1400" b="1" dirty="0" smtClean="0"/>
            <a:t>Uzyskać wpis na listę w sądzie okręgowym</a:t>
          </a:r>
          <a:endParaRPr lang="pl-PL" sz="1400" b="1" dirty="0"/>
        </a:p>
      </dgm:t>
    </dgm:pt>
    <dgm:pt modelId="{A5DB7188-445F-4142-B1B3-BFA7AE836E94}" type="parTrans" cxnId="{7B981091-9198-442E-910A-0B735951E422}">
      <dgm:prSet/>
      <dgm:spPr/>
      <dgm:t>
        <a:bodyPr/>
        <a:lstStyle/>
        <a:p>
          <a:endParaRPr lang="pl-PL"/>
        </a:p>
      </dgm:t>
    </dgm:pt>
    <dgm:pt modelId="{E3B30F82-CBFE-4B3B-93E8-AFEA5375EA1D}" type="sibTrans" cxnId="{7B981091-9198-442E-910A-0B735951E422}">
      <dgm:prSet/>
      <dgm:spPr/>
      <dgm:t>
        <a:bodyPr/>
        <a:lstStyle/>
        <a:p>
          <a:endParaRPr lang="pl-PL"/>
        </a:p>
      </dgm:t>
    </dgm:pt>
    <dgm:pt modelId="{EE9E3F0A-CA11-4741-916A-F6F4DDAAB910}">
      <dgm:prSet phldrT="[Tekst]" custT="1"/>
      <dgm:spPr/>
      <dgm:t>
        <a:bodyPr/>
        <a:lstStyle/>
        <a:p>
          <a:r>
            <a:rPr lang="pl-PL" sz="1400" b="1" dirty="0" smtClean="0"/>
            <a:t>Posiadać wiedze i umiejętności w zakresie prowadzenia mediacji</a:t>
          </a:r>
          <a:endParaRPr lang="pl-PL" sz="1400" b="1" dirty="0"/>
        </a:p>
      </dgm:t>
    </dgm:pt>
    <dgm:pt modelId="{B2622233-0B4F-4A53-ABFE-6F2ED70FEC6E}" type="parTrans" cxnId="{42ED5B49-BCD0-48F1-8F8E-E4B9598C0DBC}">
      <dgm:prSet/>
      <dgm:spPr/>
      <dgm:t>
        <a:bodyPr/>
        <a:lstStyle/>
        <a:p>
          <a:endParaRPr lang="pl-PL"/>
        </a:p>
      </dgm:t>
    </dgm:pt>
    <dgm:pt modelId="{9331BBDA-330F-4F79-A47A-994AC7D142CE}" type="sibTrans" cxnId="{42ED5B49-BCD0-48F1-8F8E-E4B9598C0DBC}">
      <dgm:prSet/>
      <dgm:spPr/>
      <dgm:t>
        <a:bodyPr/>
        <a:lstStyle/>
        <a:p>
          <a:endParaRPr lang="pl-PL"/>
        </a:p>
      </dgm:t>
    </dgm:pt>
    <dgm:pt modelId="{8B57CBCD-E172-4B32-BC73-1133B4640C69}">
      <dgm:prSet phldrT="[Tekst]"/>
      <dgm:spPr/>
      <dgm:t>
        <a:bodyPr/>
        <a:lstStyle/>
        <a:p>
          <a:endParaRPr lang="pl-PL" dirty="0"/>
        </a:p>
      </dgm:t>
    </dgm:pt>
    <dgm:pt modelId="{362AAB6E-1AA8-4E71-9318-5A1AD17106F8}" type="parTrans" cxnId="{DD4A913B-AF2B-47ED-90B1-BD6672BB3F14}">
      <dgm:prSet/>
      <dgm:spPr/>
      <dgm:t>
        <a:bodyPr/>
        <a:lstStyle/>
        <a:p>
          <a:endParaRPr lang="pl-PL"/>
        </a:p>
      </dgm:t>
    </dgm:pt>
    <dgm:pt modelId="{8B796240-AB65-4EA1-B4DB-B489E2FD0521}" type="sibTrans" cxnId="{DD4A913B-AF2B-47ED-90B1-BD6672BB3F14}">
      <dgm:prSet/>
      <dgm:spPr/>
      <dgm:t>
        <a:bodyPr/>
        <a:lstStyle/>
        <a:p>
          <a:endParaRPr lang="pl-PL"/>
        </a:p>
      </dgm:t>
    </dgm:pt>
    <dgm:pt modelId="{E5966F06-B601-4697-A396-706F85FEF621}">
      <dgm:prSet/>
      <dgm:spPr/>
      <dgm:t>
        <a:bodyPr/>
        <a:lstStyle/>
        <a:p>
          <a:endParaRPr lang="pl-PL" dirty="0"/>
        </a:p>
      </dgm:t>
    </dgm:pt>
    <dgm:pt modelId="{CD84BECD-F5F1-4D65-8B4E-B17CE8331111}" type="parTrans" cxnId="{35F34957-25D3-44A2-A562-676A695F1818}">
      <dgm:prSet/>
      <dgm:spPr/>
      <dgm:t>
        <a:bodyPr/>
        <a:lstStyle/>
        <a:p>
          <a:endParaRPr lang="pl-PL"/>
        </a:p>
      </dgm:t>
    </dgm:pt>
    <dgm:pt modelId="{D62E339C-183A-44AC-AC5A-5815F07F02EE}" type="sibTrans" cxnId="{35F34957-25D3-44A2-A562-676A695F1818}">
      <dgm:prSet/>
      <dgm:spPr/>
      <dgm:t>
        <a:bodyPr/>
        <a:lstStyle/>
        <a:p>
          <a:endParaRPr lang="pl-PL"/>
        </a:p>
      </dgm:t>
    </dgm:pt>
    <dgm:pt modelId="{3E0931A4-1D15-438D-8FC6-9B321B07A459}">
      <dgm:prSet phldrT="[Tekst]" custT="1"/>
      <dgm:spPr/>
      <dgm:t>
        <a:bodyPr/>
        <a:lstStyle/>
        <a:p>
          <a:r>
            <a:rPr lang="pl-PL" sz="1400" b="1" dirty="0" smtClean="0"/>
            <a:t>Znać język polski i mieć ukończone 26 lat</a:t>
          </a:r>
          <a:endParaRPr lang="pl-PL" sz="1400" b="1" dirty="0"/>
        </a:p>
      </dgm:t>
    </dgm:pt>
    <dgm:pt modelId="{BFB72896-6ABB-4127-AC26-FE65EFD686F0}" type="parTrans" cxnId="{F5BE6BF5-B55E-4265-BB58-D498EC633C91}">
      <dgm:prSet/>
      <dgm:spPr/>
      <dgm:t>
        <a:bodyPr/>
        <a:lstStyle/>
        <a:p>
          <a:endParaRPr lang="pl-PL"/>
        </a:p>
      </dgm:t>
    </dgm:pt>
    <dgm:pt modelId="{2A6EF58F-92DF-4F29-9FC8-38037571B714}" type="sibTrans" cxnId="{F5BE6BF5-B55E-4265-BB58-D498EC633C91}">
      <dgm:prSet/>
      <dgm:spPr/>
      <dgm:t>
        <a:bodyPr/>
        <a:lstStyle/>
        <a:p>
          <a:endParaRPr lang="pl-PL"/>
        </a:p>
      </dgm:t>
    </dgm:pt>
    <dgm:pt modelId="{F3612FC8-0320-453A-AC50-FB508334FEEC}">
      <dgm:prSet phldrT="[Tekst]" custT="1"/>
      <dgm:spPr/>
      <dgm:t>
        <a:bodyPr/>
        <a:lstStyle/>
        <a:p>
          <a:r>
            <a:rPr lang="pl-PL" sz="1600" b="1" dirty="0" smtClean="0"/>
            <a:t>Zostajemy stałym mediatorem</a:t>
          </a:r>
          <a:endParaRPr lang="pl-PL" sz="1600" b="1" dirty="0"/>
        </a:p>
      </dgm:t>
    </dgm:pt>
    <dgm:pt modelId="{E376FD49-1911-4858-8F6A-9DCE677C711E}" type="parTrans" cxnId="{240D834D-351B-4582-978D-E8FD0E129697}">
      <dgm:prSet/>
      <dgm:spPr/>
      <dgm:t>
        <a:bodyPr/>
        <a:lstStyle/>
        <a:p>
          <a:endParaRPr lang="pl-PL"/>
        </a:p>
      </dgm:t>
    </dgm:pt>
    <dgm:pt modelId="{74E3A4BC-80E3-4233-9C60-FD470FFF10B3}" type="sibTrans" cxnId="{240D834D-351B-4582-978D-E8FD0E129697}">
      <dgm:prSet/>
      <dgm:spPr/>
      <dgm:t>
        <a:bodyPr/>
        <a:lstStyle/>
        <a:p>
          <a:endParaRPr lang="pl-PL"/>
        </a:p>
      </dgm:t>
    </dgm:pt>
    <dgm:pt modelId="{D9EB2987-305E-45C0-BEFD-2C63D12BC7A5}" type="pres">
      <dgm:prSet presAssocID="{AC55C55E-357D-4D86-BE79-BD8584C2D7A7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18983A43-7176-4CF4-8905-47CD35B9C21B}" type="pres">
      <dgm:prSet presAssocID="{AC55C55E-357D-4D86-BE79-BD8584C2D7A7}" presName="ellipse" presStyleLbl="trBgShp" presStyleIdx="0" presStyleCnt="1"/>
      <dgm:spPr/>
    </dgm:pt>
    <dgm:pt modelId="{2DAEE652-AE96-41FB-B3BE-64133857BAD1}" type="pres">
      <dgm:prSet presAssocID="{AC55C55E-357D-4D86-BE79-BD8584C2D7A7}" presName="arrow1" presStyleLbl="fgShp" presStyleIdx="0" presStyleCnt="1"/>
      <dgm:spPr/>
    </dgm:pt>
    <dgm:pt modelId="{8E6880D7-837D-4F01-9050-248D43FD6261}" type="pres">
      <dgm:prSet presAssocID="{AC55C55E-357D-4D86-BE79-BD8584C2D7A7}" presName="rectangle" presStyleLbl="revTx" presStyleIdx="0" presStyleCnt="1" custScaleX="11636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57E49BC-7924-42F4-8DA3-A6E3BFAC7702}" type="pres">
      <dgm:prSet presAssocID="{3E0931A4-1D15-438D-8FC6-9B321B07A459}" presName="item1" presStyleLbl="node1" presStyleIdx="0" presStyleCnt="3" custScaleX="171483" custScaleY="137620" custLinFactY="-27334" custLinFactNeighborX="-21332" custLinFactNeighborY="-1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4635D1E-C6B5-4776-B1CD-A472B1462C7F}" type="pres">
      <dgm:prSet presAssocID="{EE9E3F0A-CA11-4741-916A-F6F4DDAAB910}" presName="item2" presStyleLbl="node1" presStyleIdx="1" presStyleCnt="3" custScaleX="142678" custScaleY="130643" custLinFactX="-7082" custLinFactNeighborX="-100000" custLinFactNeighborY="-5716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75D3FB8-F57E-40ED-B191-95CE44532CDD}" type="pres">
      <dgm:prSet presAssocID="{F3612FC8-0320-453A-AC50-FB508334FEEC}" presName="item3" presStyleLbl="node1" presStyleIdx="2" presStyleCnt="3" custScaleX="148420" custScaleY="119306" custLinFactX="17406" custLinFactNeighborX="100000" custLinFactNeighborY="-1823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692D433-78AD-4061-BA60-4EBDD63FA629}" type="pres">
      <dgm:prSet presAssocID="{AC55C55E-357D-4D86-BE79-BD8584C2D7A7}" presName="funnel" presStyleLbl="trAlignAcc1" presStyleIdx="0" presStyleCnt="1" custScaleX="205605" custScaleY="142857" custLinFactNeighborX="-4374" custLinFactNeighborY="1344"/>
      <dgm:spPr/>
    </dgm:pt>
  </dgm:ptLst>
  <dgm:cxnLst>
    <dgm:cxn modelId="{B98085CB-ECC7-422A-95DD-F5014F8B6DDB}" type="presOf" srcId="{EE9E3F0A-CA11-4741-916A-F6F4DDAAB910}" destId="{057E49BC-7924-42F4-8DA3-A6E3BFAC7702}" srcOrd="0" destOrd="0" presId="urn:microsoft.com/office/officeart/2005/8/layout/funnel1"/>
    <dgm:cxn modelId="{C594725E-F431-44AA-AC05-2C9646580259}" type="presOf" srcId="{F3612FC8-0320-453A-AC50-FB508334FEEC}" destId="{8E6880D7-837D-4F01-9050-248D43FD6261}" srcOrd="0" destOrd="0" presId="urn:microsoft.com/office/officeart/2005/8/layout/funnel1"/>
    <dgm:cxn modelId="{A8055D38-2A61-4710-B83B-370B2BE0E44F}" type="presOf" srcId="{68094236-99CF-49ED-9D59-E83CF3D70825}" destId="{A75D3FB8-F57E-40ED-B191-95CE44532CDD}" srcOrd="0" destOrd="0" presId="urn:microsoft.com/office/officeart/2005/8/layout/funnel1"/>
    <dgm:cxn modelId="{240D834D-351B-4582-978D-E8FD0E129697}" srcId="{AC55C55E-357D-4D86-BE79-BD8584C2D7A7}" destId="{F3612FC8-0320-453A-AC50-FB508334FEEC}" srcOrd="3" destOrd="0" parTransId="{E376FD49-1911-4858-8F6A-9DCE677C711E}" sibTransId="{74E3A4BC-80E3-4233-9C60-FD470FFF10B3}"/>
    <dgm:cxn modelId="{7B981091-9198-442E-910A-0B735951E422}" srcId="{AC55C55E-357D-4D86-BE79-BD8584C2D7A7}" destId="{68094236-99CF-49ED-9D59-E83CF3D70825}" srcOrd="0" destOrd="0" parTransId="{A5DB7188-445F-4142-B1B3-BFA7AE836E94}" sibTransId="{E3B30F82-CBFE-4B3B-93E8-AFEA5375EA1D}"/>
    <dgm:cxn modelId="{DD4A913B-AF2B-47ED-90B1-BD6672BB3F14}" srcId="{AC55C55E-357D-4D86-BE79-BD8584C2D7A7}" destId="{8B57CBCD-E172-4B32-BC73-1133B4640C69}" srcOrd="4" destOrd="0" parTransId="{362AAB6E-1AA8-4E71-9318-5A1AD17106F8}" sibTransId="{8B796240-AB65-4EA1-B4DB-B489E2FD0521}"/>
    <dgm:cxn modelId="{F2CB689C-F518-4FD7-9CAB-E05714C8BE37}" type="presOf" srcId="{AC55C55E-357D-4D86-BE79-BD8584C2D7A7}" destId="{D9EB2987-305E-45C0-BEFD-2C63D12BC7A5}" srcOrd="0" destOrd="0" presId="urn:microsoft.com/office/officeart/2005/8/layout/funnel1"/>
    <dgm:cxn modelId="{35F34957-25D3-44A2-A562-676A695F1818}" srcId="{AC55C55E-357D-4D86-BE79-BD8584C2D7A7}" destId="{E5966F06-B601-4697-A396-706F85FEF621}" srcOrd="5" destOrd="0" parTransId="{CD84BECD-F5F1-4D65-8B4E-B17CE8331111}" sibTransId="{D62E339C-183A-44AC-AC5A-5815F07F02EE}"/>
    <dgm:cxn modelId="{42ED5B49-BCD0-48F1-8F8E-E4B9598C0DBC}" srcId="{AC55C55E-357D-4D86-BE79-BD8584C2D7A7}" destId="{EE9E3F0A-CA11-4741-916A-F6F4DDAAB910}" srcOrd="2" destOrd="0" parTransId="{B2622233-0B4F-4A53-ABFE-6F2ED70FEC6E}" sibTransId="{9331BBDA-330F-4F79-A47A-994AC7D142CE}"/>
    <dgm:cxn modelId="{BC401CC2-E666-4C30-8F5D-9F00DD592FEC}" type="presOf" srcId="{3E0931A4-1D15-438D-8FC6-9B321B07A459}" destId="{C4635D1E-C6B5-4776-B1CD-A472B1462C7F}" srcOrd="0" destOrd="0" presId="urn:microsoft.com/office/officeart/2005/8/layout/funnel1"/>
    <dgm:cxn modelId="{F5BE6BF5-B55E-4265-BB58-D498EC633C91}" srcId="{AC55C55E-357D-4D86-BE79-BD8584C2D7A7}" destId="{3E0931A4-1D15-438D-8FC6-9B321B07A459}" srcOrd="1" destOrd="0" parTransId="{BFB72896-6ABB-4127-AC26-FE65EFD686F0}" sibTransId="{2A6EF58F-92DF-4F29-9FC8-38037571B714}"/>
    <dgm:cxn modelId="{7707ADFB-0C8B-4E22-B3E8-2C4865E92F84}" type="presParOf" srcId="{D9EB2987-305E-45C0-BEFD-2C63D12BC7A5}" destId="{18983A43-7176-4CF4-8905-47CD35B9C21B}" srcOrd="0" destOrd="0" presId="urn:microsoft.com/office/officeart/2005/8/layout/funnel1"/>
    <dgm:cxn modelId="{0FBF2ED1-9FED-4485-9F79-0B0C403C1A98}" type="presParOf" srcId="{D9EB2987-305E-45C0-BEFD-2C63D12BC7A5}" destId="{2DAEE652-AE96-41FB-B3BE-64133857BAD1}" srcOrd="1" destOrd="0" presId="urn:microsoft.com/office/officeart/2005/8/layout/funnel1"/>
    <dgm:cxn modelId="{381DCFD6-33B0-4A99-97C9-B542FC3E1CB9}" type="presParOf" srcId="{D9EB2987-305E-45C0-BEFD-2C63D12BC7A5}" destId="{8E6880D7-837D-4F01-9050-248D43FD6261}" srcOrd="2" destOrd="0" presId="urn:microsoft.com/office/officeart/2005/8/layout/funnel1"/>
    <dgm:cxn modelId="{049B7DB8-E5D6-4B50-9552-E398B1333D76}" type="presParOf" srcId="{D9EB2987-305E-45C0-BEFD-2C63D12BC7A5}" destId="{057E49BC-7924-42F4-8DA3-A6E3BFAC7702}" srcOrd="3" destOrd="0" presId="urn:microsoft.com/office/officeart/2005/8/layout/funnel1"/>
    <dgm:cxn modelId="{529D07AA-9D13-494D-8B2C-85F966A4F0EC}" type="presParOf" srcId="{D9EB2987-305E-45C0-BEFD-2C63D12BC7A5}" destId="{C4635D1E-C6B5-4776-B1CD-A472B1462C7F}" srcOrd="4" destOrd="0" presId="urn:microsoft.com/office/officeart/2005/8/layout/funnel1"/>
    <dgm:cxn modelId="{858CCDE0-5194-4036-8D38-BBF33E845ADC}" type="presParOf" srcId="{D9EB2987-305E-45C0-BEFD-2C63D12BC7A5}" destId="{A75D3FB8-F57E-40ED-B191-95CE44532CDD}" srcOrd="5" destOrd="0" presId="urn:microsoft.com/office/officeart/2005/8/layout/funnel1"/>
    <dgm:cxn modelId="{060C3BC2-2D0A-410A-83BC-3102DD090D85}" type="presParOf" srcId="{D9EB2987-305E-45C0-BEFD-2C63D12BC7A5}" destId="{5692D433-78AD-4061-BA60-4EBDD63FA629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D1D6B6-2792-4EBD-A9BC-FBCEDDB3EEC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D78430B-5B17-4DA7-97F7-FB530C25F6E5}">
      <dgm:prSet phldrT="[Tekst]"/>
      <dgm:spPr/>
      <dgm:t>
        <a:bodyPr/>
        <a:lstStyle/>
        <a:p>
          <a:r>
            <a:rPr lang="pl-PL" dirty="0" smtClean="0"/>
            <a:t>Bezstronność mediatora</a:t>
          </a:r>
          <a:endParaRPr lang="pl-PL" dirty="0"/>
        </a:p>
      </dgm:t>
    </dgm:pt>
    <dgm:pt modelId="{8665E64B-E215-4397-91F2-630C953DE46B}" type="parTrans" cxnId="{6CF1756C-4458-402B-95C8-B22D77D373A3}">
      <dgm:prSet/>
      <dgm:spPr/>
      <dgm:t>
        <a:bodyPr/>
        <a:lstStyle/>
        <a:p>
          <a:endParaRPr lang="pl-PL"/>
        </a:p>
      </dgm:t>
    </dgm:pt>
    <dgm:pt modelId="{503A1DBA-3531-454D-98B9-BF66A8F6BA79}" type="sibTrans" cxnId="{6CF1756C-4458-402B-95C8-B22D77D373A3}">
      <dgm:prSet/>
      <dgm:spPr/>
      <dgm:t>
        <a:bodyPr/>
        <a:lstStyle/>
        <a:p>
          <a:endParaRPr lang="pl-PL"/>
        </a:p>
      </dgm:t>
    </dgm:pt>
    <dgm:pt modelId="{08B7BC66-8885-4E93-A330-92145428377F}">
      <dgm:prSet phldrT="[Tekst]"/>
      <dgm:spPr/>
      <dgm:t>
        <a:bodyPr/>
        <a:lstStyle/>
        <a:p>
          <a:r>
            <a:rPr lang="pl-PL" dirty="0" smtClean="0"/>
            <a:t>Mediator musi być bezstronny, jeśli wcześniej udzielał porad którejś ze stron mediacji to powinien odmówić jej przeprowadzenia. </a:t>
          </a:r>
          <a:endParaRPr lang="pl-PL" dirty="0"/>
        </a:p>
      </dgm:t>
    </dgm:pt>
    <dgm:pt modelId="{A4644A4C-EA86-49D5-B446-82696FB50381}" type="parTrans" cxnId="{2C0F71CA-588B-4400-9E17-1B216C9111D0}">
      <dgm:prSet/>
      <dgm:spPr/>
      <dgm:t>
        <a:bodyPr/>
        <a:lstStyle/>
        <a:p>
          <a:endParaRPr lang="pl-PL"/>
        </a:p>
      </dgm:t>
    </dgm:pt>
    <dgm:pt modelId="{53FB4989-6F9B-48C5-92D0-4ECDD29C7743}" type="sibTrans" cxnId="{2C0F71CA-588B-4400-9E17-1B216C9111D0}">
      <dgm:prSet/>
      <dgm:spPr/>
      <dgm:t>
        <a:bodyPr/>
        <a:lstStyle/>
        <a:p>
          <a:endParaRPr lang="pl-PL"/>
        </a:p>
      </dgm:t>
    </dgm:pt>
    <dgm:pt modelId="{F7B1D241-2350-4A3E-A468-A0AE841D1704}">
      <dgm:prSet phldrT="[Tekst]"/>
      <dgm:spPr/>
      <dgm:t>
        <a:bodyPr/>
        <a:lstStyle/>
        <a:p>
          <a:r>
            <a:rPr lang="pl-PL" dirty="0" smtClean="0"/>
            <a:t>Chęć stron do polubownego załatwienia sporu</a:t>
          </a:r>
          <a:endParaRPr lang="pl-PL" dirty="0"/>
        </a:p>
      </dgm:t>
    </dgm:pt>
    <dgm:pt modelId="{4CA91DB6-4A60-4C0C-8CAB-1455BCF97AB2}" type="parTrans" cxnId="{B66647E5-BC30-49A4-A957-582F8F2A7912}">
      <dgm:prSet/>
      <dgm:spPr/>
      <dgm:t>
        <a:bodyPr/>
        <a:lstStyle/>
        <a:p>
          <a:endParaRPr lang="pl-PL"/>
        </a:p>
      </dgm:t>
    </dgm:pt>
    <dgm:pt modelId="{C63DFC20-814E-43E8-8598-D3D1ED91D885}" type="sibTrans" cxnId="{B66647E5-BC30-49A4-A957-582F8F2A7912}">
      <dgm:prSet/>
      <dgm:spPr/>
      <dgm:t>
        <a:bodyPr/>
        <a:lstStyle/>
        <a:p>
          <a:endParaRPr lang="pl-PL"/>
        </a:p>
      </dgm:t>
    </dgm:pt>
    <dgm:pt modelId="{7F83F082-E2F6-46E6-AA64-726DCD42011E}">
      <dgm:prSet phldrT="[Tekst]"/>
      <dgm:spPr/>
      <dgm:t>
        <a:bodyPr/>
        <a:lstStyle/>
        <a:p>
          <a:r>
            <a:rPr lang="pl-PL" dirty="0" smtClean="0"/>
            <a:t>Mediacja jest dobrowolna i jej przeprowadzenie jest inicjatywą osoby uprawnionej</a:t>
          </a:r>
          <a:endParaRPr lang="pl-PL" dirty="0"/>
        </a:p>
      </dgm:t>
    </dgm:pt>
    <dgm:pt modelId="{18B0651C-0500-46E8-B875-44B489C96C68}" type="parTrans" cxnId="{7BB92AC0-1C8A-4F6D-97AA-810FAF480BBD}">
      <dgm:prSet/>
      <dgm:spPr/>
      <dgm:t>
        <a:bodyPr/>
        <a:lstStyle/>
        <a:p>
          <a:endParaRPr lang="pl-PL"/>
        </a:p>
      </dgm:t>
    </dgm:pt>
    <dgm:pt modelId="{CB8D90C8-9510-4DD2-896E-F83E31EC4937}" type="sibTrans" cxnId="{7BB92AC0-1C8A-4F6D-97AA-810FAF480BBD}">
      <dgm:prSet/>
      <dgm:spPr/>
      <dgm:t>
        <a:bodyPr/>
        <a:lstStyle/>
        <a:p>
          <a:endParaRPr lang="pl-PL"/>
        </a:p>
      </dgm:t>
    </dgm:pt>
    <dgm:pt modelId="{81460C12-A1EE-4FEA-940E-4917374D865B}" type="pres">
      <dgm:prSet presAssocID="{AFD1D6B6-2792-4EBD-A9BC-FBCEDDB3EE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4AEDF1F-9382-4852-9DEA-A799A8300FF5}" type="pres">
      <dgm:prSet presAssocID="{DD78430B-5B17-4DA7-97F7-FB530C25F6E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474275E-4DA1-478C-8A61-29FF326847AF}" type="pres">
      <dgm:prSet presAssocID="{DD78430B-5B17-4DA7-97F7-FB530C25F6E5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31049E2-E2F2-454A-A718-8916823061AE}" type="pres">
      <dgm:prSet presAssocID="{F7B1D241-2350-4A3E-A468-A0AE841D170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C9ECB42-19A5-4F15-817A-6EC061644B28}" type="pres">
      <dgm:prSet presAssocID="{F7B1D241-2350-4A3E-A468-A0AE841D1704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3219E9A-BA0B-435F-AED4-7B6BA57BAA11}" type="presOf" srcId="{08B7BC66-8885-4E93-A330-92145428377F}" destId="{C474275E-4DA1-478C-8A61-29FF326847AF}" srcOrd="0" destOrd="0" presId="urn:microsoft.com/office/officeart/2005/8/layout/vList2"/>
    <dgm:cxn modelId="{B66647E5-BC30-49A4-A957-582F8F2A7912}" srcId="{AFD1D6B6-2792-4EBD-A9BC-FBCEDDB3EEC5}" destId="{F7B1D241-2350-4A3E-A468-A0AE841D1704}" srcOrd="1" destOrd="0" parTransId="{4CA91DB6-4A60-4C0C-8CAB-1455BCF97AB2}" sibTransId="{C63DFC20-814E-43E8-8598-D3D1ED91D885}"/>
    <dgm:cxn modelId="{67901942-259C-4444-AB0D-7AEBC52EF70C}" type="presOf" srcId="{F7B1D241-2350-4A3E-A468-A0AE841D1704}" destId="{C31049E2-E2F2-454A-A718-8916823061AE}" srcOrd="0" destOrd="0" presId="urn:microsoft.com/office/officeart/2005/8/layout/vList2"/>
    <dgm:cxn modelId="{461AFD7C-6236-4FFD-BA72-4898B846DF9F}" type="presOf" srcId="{7F83F082-E2F6-46E6-AA64-726DCD42011E}" destId="{EC9ECB42-19A5-4F15-817A-6EC061644B28}" srcOrd="0" destOrd="0" presId="urn:microsoft.com/office/officeart/2005/8/layout/vList2"/>
    <dgm:cxn modelId="{7BB92AC0-1C8A-4F6D-97AA-810FAF480BBD}" srcId="{F7B1D241-2350-4A3E-A468-A0AE841D1704}" destId="{7F83F082-E2F6-46E6-AA64-726DCD42011E}" srcOrd="0" destOrd="0" parTransId="{18B0651C-0500-46E8-B875-44B489C96C68}" sibTransId="{CB8D90C8-9510-4DD2-896E-F83E31EC4937}"/>
    <dgm:cxn modelId="{1E22DF05-75EA-41AB-BD2E-CEB0DC5AF28A}" type="presOf" srcId="{AFD1D6B6-2792-4EBD-A9BC-FBCEDDB3EEC5}" destId="{81460C12-A1EE-4FEA-940E-4917374D865B}" srcOrd="0" destOrd="0" presId="urn:microsoft.com/office/officeart/2005/8/layout/vList2"/>
    <dgm:cxn modelId="{2C0F71CA-588B-4400-9E17-1B216C9111D0}" srcId="{DD78430B-5B17-4DA7-97F7-FB530C25F6E5}" destId="{08B7BC66-8885-4E93-A330-92145428377F}" srcOrd="0" destOrd="0" parTransId="{A4644A4C-EA86-49D5-B446-82696FB50381}" sibTransId="{53FB4989-6F9B-48C5-92D0-4ECDD29C7743}"/>
    <dgm:cxn modelId="{6CF1756C-4458-402B-95C8-B22D77D373A3}" srcId="{AFD1D6B6-2792-4EBD-A9BC-FBCEDDB3EEC5}" destId="{DD78430B-5B17-4DA7-97F7-FB530C25F6E5}" srcOrd="0" destOrd="0" parTransId="{8665E64B-E215-4397-91F2-630C953DE46B}" sibTransId="{503A1DBA-3531-454D-98B9-BF66A8F6BA79}"/>
    <dgm:cxn modelId="{6FDCF591-F609-4986-B11C-DF50ADB9496C}" type="presOf" srcId="{DD78430B-5B17-4DA7-97F7-FB530C25F6E5}" destId="{A4AEDF1F-9382-4852-9DEA-A799A8300FF5}" srcOrd="0" destOrd="0" presId="urn:microsoft.com/office/officeart/2005/8/layout/vList2"/>
    <dgm:cxn modelId="{CFF564A2-5778-4649-8CDF-818E419E5183}" type="presParOf" srcId="{81460C12-A1EE-4FEA-940E-4917374D865B}" destId="{A4AEDF1F-9382-4852-9DEA-A799A8300FF5}" srcOrd="0" destOrd="0" presId="urn:microsoft.com/office/officeart/2005/8/layout/vList2"/>
    <dgm:cxn modelId="{2A5077E2-03B6-44F5-A2F8-DF155D603150}" type="presParOf" srcId="{81460C12-A1EE-4FEA-940E-4917374D865B}" destId="{C474275E-4DA1-478C-8A61-29FF326847AF}" srcOrd="1" destOrd="0" presId="urn:microsoft.com/office/officeart/2005/8/layout/vList2"/>
    <dgm:cxn modelId="{EC5E0D25-EB92-4E0A-A1A9-EA5CC352E567}" type="presParOf" srcId="{81460C12-A1EE-4FEA-940E-4917374D865B}" destId="{C31049E2-E2F2-454A-A718-8916823061AE}" srcOrd="2" destOrd="0" presId="urn:microsoft.com/office/officeart/2005/8/layout/vList2"/>
    <dgm:cxn modelId="{872EF618-23C4-4391-8723-CFD652F238B3}" type="presParOf" srcId="{81460C12-A1EE-4FEA-940E-4917374D865B}" destId="{EC9ECB42-19A5-4F15-817A-6EC061644B2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983A43-7176-4CF4-8905-47CD35B9C21B}">
      <dsp:nvSpPr>
        <dsp:cNvPr id="0" name=""/>
        <dsp:cNvSpPr/>
      </dsp:nvSpPr>
      <dsp:spPr>
        <a:xfrm>
          <a:off x="3458934" y="383628"/>
          <a:ext cx="2675036" cy="929005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AEE652-AE96-41FB-B3BE-64133857BAD1}">
      <dsp:nvSpPr>
        <dsp:cNvPr id="0" name=""/>
        <dsp:cNvSpPr/>
      </dsp:nvSpPr>
      <dsp:spPr>
        <a:xfrm>
          <a:off x="4541391" y="2658446"/>
          <a:ext cx="518417" cy="331787"/>
        </a:xfrm>
        <a:prstGeom prst="down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6880D7-837D-4F01-9050-248D43FD6261}">
      <dsp:nvSpPr>
        <dsp:cNvPr id="0" name=""/>
        <dsp:cNvSpPr/>
      </dsp:nvSpPr>
      <dsp:spPr>
        <a:xfrm>
          <a:off x="3352795" y="2923876"/>
          <a:ext cx="2895609" cy="622101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/>
            <a:t>Zostajemy stałym mediatorem</a:t>
          </a:r>
          <a:endParaRPr lang="pl-PL" sz="1600" b="1" kern="1200" dirty="0"/>
        </a:p>
      </dsp:txBody>
      <dsp:txXfrm>
        <a:off x="3352795" y="2923876"/>
        <a:ext cx="2895609" cy="622101"/>
      </dsp:txXfrm>
    </dsp:sp>
    <dsp:sp modelId="{057E49BC-7924-42F4-8DA3-A6E3BFAC7702}">
      <dsp:nvSpPr>
        <dsp:cNvPr id="0" name=""/>
        <dsp:cNvSpPr/>
      </dsp:nvSpPr>
      <dsp:spPr>
        <a:xfrm>
          <a:off x="3898903" y="20636"/>
          <a:ext cx="1600197" cy="128420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/>
            <a:t>Posiadać wiedze i umiejętności w zakresie prowadzenia mediacji</a:t>
          </a:r>
          <a:endParaRPr lang="pl-PL" sz="1400" b="1" kern="1200" dirty="0"/>
        </a:p>
      </dsp:txBody>
      <dsp:txXfrm>
        <a:off x="4133246" y="208703"/>
        <a:ext cx="1131511" cy="908070"/>
      </dsp:txXfrm>
    </dsp:sp>
    <dsp:sp modelId="{C4635D1E-C6B5-4776-B1CD-A472B1462C7F}">
      <dsp:nvSpPr>
        <dsp:cNvPr id="0" name=""/>
        <dsp:cNvSpPr/>
      </dsp:nvSpPr>
      <dsp:spPr>
        <a:xfrm>
          <a:off x="2565400" y="7938"/>
          <a:ext cx="1331403" cy="1219098"/>
        </a:xfrm>
        <a:prstGeom prst="ellipse">
          <a:avLst/>
        </a:prstGeom>
        <a:solidFill>
          <a:schemeClr val="accent3">
            <a:hueOff val="-6164083"/>
            <a:satOff val="6281"/>
            <a:lumOff val="-1177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/>
            <a:t>Znać język polski i mieć ukończone 26 lat</a:t>
          </a:r>
          <a:endParaRPr lang="pl-PL" sz="1400" b="1" kern="1200" dirty="0"/>
        </a:p>
      </dsp:txBody>
      <dsp:txXfrm>
        <a:off x="2760379" y="186471"/>
        <a:ext cx="941445" cy="862032"/>
      </dsp:txXfrm>
    </dsp:sp>
    <dsp:sp modelId="{A75D3FB8-F57E-40ED-B191-95CE44532CDD}">
      <dsp:nvSpPr>
        <dsp:cNvPr id="0" name=""/>
        <dsp:cNvSpPr/>
      </dsp:nvSpPr>
      <dsp:spPr>
        <a:xfrm>
          <a:off x="5587313" y="198439"/>
          <a:ext cx="1384984" cy="1113306"/>
        </a:xfrm>
        <a:prstGeom prst="ellipse">
          <a:avLst/>
        </a:prstGeom>
        <a:solidFill>
          <a:schemeClr val="accent3">
            <a:hueOff val="-12328166"/>
            <a:satOff val="12562"/>
            <a:lumOff val="-2354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/>
            <a:t>Uzyskać wpis na listę w sądzie okręgowym</a:t>
          </a:r>
          <a:endParaRPr lang="pl-PL" sz="1400" b="1" kern="1200" dirty="0"/>
        </a:p>
      </dsp:txBody>
      <dsp:txXfrm>
        <a:off x="5790139" y="361479"/>
        <a:ext cx="979332" cy="787226"/>
      </dsp:txXfrm>
    </dsp:sp>
    <dsp:sp modelId="{5692D433-78AD-4061-BA60-4EBDD63FA629}">
      <dsp:nvSpPr>
        <dsp:cNvPr id="0" name=""/>
        <dsp:cNvSpPr/>
      </dsp:nvSpPr>
      <dsp:spPr>
        <a:xfrm>
          <a:off x="1689115" y="-196888"/>
          <a:ext cx="5969002" cy="3317871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AEDF1F-9382-4852-9DEA-A799A8300FF5}">
      <dsp:nvSpPr>
        <dsp:cNvPr id="0" name=""/>
        <dsp:cNvSpPr/>
      </dsp:nvSpPr>
      <dsp:spPr>
        <a:xfrm>
          <a:off x="0" y="22501"/>
          <a:ext cx="9601198" cy="7528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kern="1200" dirty="0" smtClean="0"/>
            <a:t>Bezstronność mediatora</a:t>
          </a:r>
          <a:endParaRPr lang="pl-PL" sz="3200" kern="1200" dirty="0"/>
        </a:p>
      </dsp:txBody>
      <dsp:txXfrm>
        <a:off x="36753" y="59254"/>
        <a:ext cx="9527692" cy="679388"/>
      </dsp:txXfrm>
    </dsp:sp>
    <dsp:sp modelId="{C474275E-4DA1-478C-8A61-29FF326847AF}">
      <dsp:nvSpPr>
        <dsp:cNvPr id="0" name=""/>
        <dsp:cNvSpPr/>
      </dsp:nvSpPr>
      <dsp:spPr>
        <a:xfrm>
          <a:off x="0" y="775396"/>
          <a:ext cx="9601198" cy="728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38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2500" kern="1200" dirty="0" smtClean="0"/>
            <a:t>Mediator musi być bezstronny, jeśli wcześniej udzielał porad którejś ze stron mediacji to powinien odmówić jej przeprowadzenia. </a:t>
          </a:r>
          <a:endParaRPr lang="pl-PL" sz="2500" kern="1200" dirty="0"/>
        </a:p>
      </dsp:txBody>
      <dsp:txXfrm>
        <a:off x="0" y="775396"/>
        <a:ext cx="9601198" cy="728640"/>
      </dsp:txXfrm>
    </dsp:sp>
    <dsp:sp modelId="{C31049E2-E2F2-454A-A718-8916823061AE}">
      <dsp:nvSpPr>
        <dsp:cNvPr id="0" name=""/>
        <dsp:cNvSpPr/>
      </dsp:nvSpPr>
      <dsp:spPr>
        <a:xfrm>
          <a:off x="0" y="1504036"/>
          <a:ext cx="9601198" cy="7528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kern="1200" dirty="0" smtClean="0"/>
            <a:t>Chęć stron do polubownego załatwienia sporu</a:t>
          </a:r>
          <a:endParaRPr lang="pl-PL" sz="3200" kern="1200" dirty="0"/>
        </a:p>
      </dsp:txBody>
      <dsp:txXfrm>
        <a:off x="36753" y="1540789"/>
        <a:ext cx="9527692" cy="679388"/>
      </dsp:txXfrm>
    </dsp:sp>
    <dsp:sp modelId="{EC9ECB42-19A5-4F15-817A-6EC061644B28}">
      <dsp:nvSpPr>
        <dsp:cNvPr id="0" name=""/>
        <dsp:cNvSpPr/>
      </dsp:nvSpPr>
      <dsp:spPr>
        <a:xfrm>
          <a:off x="0" y="2256931"/>
          <a:ext cx="9601198" cy="728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38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2500" kern="1200" dirty="0" smtClean="0"/>
            <a:t>Mediacja jest dobrowolna i jej przeprowadzenie jest inicjatywą osoby uprawnionej</a:t>
          </a:r>
          <a:endParaRPr lang="pl-PL" sz="2500" kern="1200" dirty="0"/>
        </a:p>
      </dsp:txBody>
      <dsp:txXfrm>
        <a:off x="0" y="2256931"/>
        <a:ext cx="9601198" cy="7286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zapisy-np.ms.gov.pl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l/" TargetMode="External"/><Relationship Id="rId2" Type="http://schemas.openxmlformats.org/officeDocument/2006/relationships/hyperlink" Target="https://www.gov.pl/web/nieodplatna-pomoc/czym-jest-niedoplatna-mediacj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Nieodpłatna mediacja 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PODSTAWA PRAWNA: </a:t>
            </a:r>
            <a:r>
              <a:rPr lang="pl-PL" dirty="0" smtClean="0"/>
              <a:t>Ustawa z </a:t>
            </a:r>
            <a:r>
              <a:rPr lang="pl-PL" dirty="0"/>
              <a:t>dnia 5 sierpnia 2015 r.</a:t>
            </a:r>
          </a:p>
          <a:p>
            <a:r>
              <a:rPr lang="pl-PL" dirty="0"/>
              <a:t>o nieodpłatnej pomocy prawnej, nieodpłatnym poradnictwie obywatelskim </a:t>
            </a:r>
            <a:r>
              <a:rPr lang="pl-PL" dirty="0" smtClean="0"/>
              <a:t>oraz edukacji prawnej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2692398" y="5886834"/>
            <a:ext cx="6441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Zadanie finansowane w ramach projektu ze środków budżetu państwa </a:t>
            </a:r>
            <a:r>
              <a:rPr lang="pl-PL"/>
              <a:t>przez </a:t>
            </a:r>
            <a:r>
              <a:rPr lang="pl-PL" smtClean="0"/>
              <a:t>Powiat </a:t>
            </a:r>
            <a:r>
              <a:rPr lang="pl-PL"/>
              <a:t>sokołowski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5413" y="5779519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51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Co jest ważne podczas mediacji?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3024599"/>
              </p:ext>
            </p:extLst>
          </p:nvPr>
        </p:nvGraphicFramePr>
        <p:xfrm>
          <a:off x="1295400" y="2557463"/>
          <a:ext cx="9601198" cy="3008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Obraz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42" y="613568"/>
            <a:ext cx="1087723" cy="1808163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03522" y="5192208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02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Jak mogę się zapisać na mediację?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63601" y="2556932"/>
            <a:ext cx="8332740" cy="3602568"/>
          </a:xfrm>
        </p:spPr>
        <p:txBody>
          <a:bodyPr/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pl-PL" dirty="0" smtClean="0"/>
              <a:t> telefonicznie </a:t>
            </a:r>
            <a:r>
              <a:rPr lang="pl-PL" dirty="0"/>
              <a:t>– poprzez specjalny powiatowy numer do zapisów</a:t>
            </a:r>
            <a:r>
              <a:rPr lang="pl-PL" dirty="0" smtClean="0"/>
              <a:t>;</a:t>
            </a:r>
            <a:endParaRPr lang="pl-PL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pl-PL" dirty="0" smtClean="0"/>
              <a:t>elektronicznie </a:t>
            </a:r>
            <a:r>
              <a:rPr lang="pl-PL" dirty="0"/>
              <a:t>– pisząc na podany przez powiat adres e-mail lub zapisując się przy pomocy formularza dostępnego na stronie </a:t>
            </a:r>
            <a:r>
              <a:rPr lang="pl-PL" dirty="0">
                <a:hlinkClick r:id="rId2"/>
              </a:rPr>
              <a:t>https://</a:t>
            </a:r>
            <a:r>
              <a:rPr lang="pl-PL" dirty="0" smtClean="0">
                <a:hlinkClick r:id="rId2"/>
              </a:rPr>
              <a:t>zapisy-np.ms.gov.pl</a:t>
            </a:r>
            <a:r>
              <a:rPr lang="pl-PL" dirty="0" smtClean="0"/>
              <a:t>;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pl-PL" dirty="0" smtClean="0"/>
              <a:t>osobiście </a:t>
            </a:r>
            <a:r>
              <a:rPr lang="pl-PL" dirty="0"/>
              <a:t>– stawiając się w starostwie powiatowym.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747" y="599266"/>
            <a:ext cx="1416950" cy="18222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640" y="2668865"/>
            <a:ext cx="2613114" cy="218440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577" y="3918611"/>
            <a:ext cx="2932224" cy="236410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522" y="5141380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68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Źródła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Ustawa z dnia 5 sierpnia 2015 </a:t>
            </a:r>
            <a:r>
              <a:rPr lang="pl-PL" dirty="0" smtClean="0"/>
              <a:t>r. o </a:t>
            </a:r>
            <a:r>
              <a:rPr lang="pl-PL" dirty="0"/>
              <a:t>nieodpłatnej pomocy prawnej, nieodpłatnym poradnictwie obywatelskim oraz edukacji </a:t>
            </a:r>
            <a:r>
              <a:rPr lang="pl-PL" dirty="0" smtClean="0"/>
              <a:t>prawnej</a:t>
            </a:r>
          </a:p>
          <a:p>
            <a:r>
              <a:rPr lang="pl-PL" dirty="0"/>
              <a:t>Strona rządowa: </a:t>
            </a:r>
            <a:r>
              <a:rPr lang="pl-PL" dirty="0">
                <a:hlinkClick r:id="rId2"/>
              </a:rPr>
              <a:t>https://</a:t>
            </a:r>
            <a:r>
              <a:rPr lang="pl-PL" dirty="0" smtClean="0">
                <a:hlinkClick r:id="rId2"/>
              </a:rPr>
              <a:t>www.gov.pl/web/nieodplatna-pomoc/czym-jest-niedoplatna-mediacja</a:t>
            </a:r>
            <a:endParaRPr lang="pl-PL" dirty="0" smtClean="0"/>
          </a:p>
          <a:p>
            <a:r>
              <a:rPr lang="pl-PL" dirty="0"/>
              <a:t>Ilustracje: </a:t>
            </a:r>
            <a:r>
              <a:rPr lang="pl-PL" dirty="0">
                <a:hlinkClick r:id="rId3"/>
              </a:rPr>
              <a:t>https://pixabay.com/pl</a:t>
            </a:r>
            <a:r>
              <a:rPr lang="pl-PL" dirty="0" smtClean="0">
                <a:hlinkClick r:id="rId3"/>
              </a:rPr>
              <a:t>/</a:t>
            </a:r>
            <a:endParaRPr lang="pl-PL" dirty="0" smtClean="0"/>
          </a:p>
          <a:p>
            <a:endParaRPr lang="pl-PL" dirty="0" smtClean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390" y="662355"/>
            <a:ext cx="993310" cy="1644809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1284" y="5197628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06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Czym jest mediacja?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pl-PL" sz="3200" dirty="0" smtClean="0"/>
              <a:t>Mediacja jest jednym z </a:t>
            </a:r>
            <a:r>
              <a:rPr lang="pl-PL" sz="3200" smtClean="0"/>
              <a:t>alternatywnych sposobów </a:t>
            </a:r>
            <a:r>
              <a:rPr lang="pl-PL" sz="3200" dirty="0" smtClean="0"/>
              <a:t>rozwiązywania konfliktów </a:t>
            </a:r>
          </a:p>
          <a:p>
            <a:r>
              <a:rPr lang="pl-PL" sz="3200" dirty="0" smtClean="0"/>
              <a:t>Stosujemy mediacje, wtedy kiedy chcemy się dogadać z drugą osobą bez konieczności korzystania z procesu sądowego</a:t>
            </a:r>
            <a:endParaRPr lang="pl-PL" sz="32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1" y="632848"/>
            <a:ext cx="2284860" cy="178861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2450" y="5128681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83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1402" y="927099"/>
            <a:ext cx="9601196" cy="1303867"/>
          </a:xfrm>
        </p:spPr>
        <p:txBody>
          <a:bodyPr>
            <a:normAutofit/>
          </a:bodyPr>
          <a:lstStyle/>
          <a:p>
            <a:r>
              <a:rPr lang="pl-PL" dirty="0" smtClean="0"/>
              <a:t>Na czym polega nieodpłatna mediacja?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811868" y="2438399"/>
            <a:ext cx="6273799" cy="3318936"/>
          </a:xfrm>
        </p:spPr>
        <p:txBody>
          <a:bodyPr anchor="ctr">
            <a:normAutofit fontScale="85000" lnSpcReduction="20000"/>
          </a:bodyPr>
          <a:lstStyle/>
          <a:p>
            <a:r>
              <a:rPr lang="pl-PL" sz="3200" dirty="0" smtClean="0"/>
              <a:t>Nieodpłatna mediacja jest skierowana przede wszystkim do osób między którymi występuje </a:t>
            </a:r>
            <a:r>
              <a:rPr lang="pl-PL" sz="3200" b="1" dirty="0" smtClean="0">
                <a:solidFill>
                  <a:srgbClr val="FF0000"/>
                </a:solidFill>
              </a:rPr>
              <a:t>spór. </a:t>
            </a:r>
          </a:p>
          <a:p>
            <a:r>
              <a:rPr lang="pl-PL" sz="3200" b="1" dirty="0" smtClean="0"/>
              <a:t>Jest to możliwość polubownego rozwiązania konfliktu. </a:t>
            </a:r>
          </a:p>
          <a:p>
            <a:r>
              <a:rPr lang="pl-PL" sz="3200" dirty="0" smtClean="0"/>
              <a:t>Świadczy się ją w ramach nieodpłatnej pomocy prawnej i nieodpłatnego poradnictwa obywatelskiego </a:t>
            </a:r>
            <a:endParaRPr lang="pl-PL" sz="32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666" y="2438399"/>
            <a:ext cx="3318936" cy="331893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655" y="5248275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7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Co obejmuje ta usługa?</a:t>
            </a:r>
            <a:endParaRPr lang="pl-PL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5058914" y="2550689"/>
            <a:ext cx="6306309" cy="3715852"/>
          </a:xfrm>
        </p:spPr>
        <p:txBody>
          <a:bodyPr>
            <a:normAutofit/>
          </a:bodyPr>
          <a:lstStyle/>
          <a:p>
            <a:r>
              <a:rPr lang="pl-PL" sz="2000" dirty="0" smtClean="0">
                <a:solidFill>
                  <a:schemeClr val="accent2">
                    <a:lumMod val="75000"/>
                  </a:schemeClr>
                </a:solidFill>
              </a:rPr>
              <a:t>poinformowanie 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</a:rPr>
              <a:t>o możliwościach skorzystania z polubownych metod rozwiązywania sporów, w szczególności mediacji oraz korzyściach z tego wynikających;</a:t>
            </a:r>
          </a:p>
          <a:p>
            <a:r>
              <a:rPr lang="pl-PL" sz="2000" dirty="0">
                <a:solidFill>
                  <a:srgbClr val="0070C0"/>
                </a:solidFill>
              </a:rPr>
              <a:t>przygotowanie projektu umowy o mediację lub wniosku o przeprowadzenie mediacji;</a:t>
            </a:r>
          </a:p>
          <a:p>
            <a:r>
              <a:rPr lang="pl-PL" sz="2000" dirty="0" smtClean="0">
                <a:solidFill>
                  <a:schemeClr val="accent6">
                    <a:lumMod val="75000"/>
                  </a:schemeClr>
                </a:solidFill>
              </a:rPr>
              <a:t>przygotowanie </a:t>
            </a:r>
            <a:r>
              <a:rPr lang="pl-PL" sz="2000" dirty="0">
                <a:solidFill>
                  <a:schemeClr val="accent6">
                    <a:lumMod val="75000"/>
                  </a:schemeClr>
                </a:solidFill>
              </a:rPr>
              <a:t>projektu wniosku o przeprowadzenie postępowania mediacyjnego w sprawie karnej;</a:t>
            </a:r>
          </a:p>
          <a:p>
            <a:r>
              <a:rPr lang="pl-PL" sz="2000" dirty="0" smtClean="0">
                <a:solidFill>
                  <a:srgbClr val="7030A0"/>
                </a:solidFill>
              </a:rPr>
              <a:t>udzielenie </a:t>
            </a:r>
            <a:r>
              <a:rPr lang="pl-PL" sz="2000" dirty="0">
                <a:solidFill>
                  <a:srgbClr val="7030A0"/>
                </a:solidFill>
              </a:rPr>
              <a:t>pomocy w sporządzeniu do sądu wniosku o zatwierdzenie ugody zawartej przed mediatorem</a:t>
            </a:r>
            <a:r>
              <a:rPr lang="pl-PL" sz="1600" dirty="0"/>
              <a:t>. </a:t>
            </a:r>
          </a:p>
          <a:p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58" y="2550689"/>
            <a:ext cx="3907536" cy="2605024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94" y="5248421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31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Kto jest uprawniony do nieodpłatnej mediacji?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Uprawnione są osoby, które spełniają warunki bezpłatnej pomocy prawnej i doradztwa obywatelskiego, czyli spełniają następujące warunki: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 smtClean="0"/>
              <a:t>Są to osoby fizyczne, które nie mają możliwości pokrycia kosztów odpłatnej pomocy prawnej 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 smtClean="0"/>
              <a:t>Są to osoby prowadzące jednoosobową działalność gospodarczą i nie zatrudniły nikogo przez ostatnie 12 miesięcy liczone wstecz od dnia złożenia oświadczenia.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6896" y="5128681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71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191000" y="903232"/>
            <a:ext cx="6629398" cy="1303867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Jakie oświadczenie należy złożyć by skorzystać z nieodpłatnej mediacji?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95402" y="2556931"/>
            <a:ext cx="9363500" cy="3325253"/>
          </a:xfrm>
        </p:spPr>
        <p:txBody>
          <a:bodyPr>
            <a:normAutofit lnSpcReduction="10000"/>
          </a:bodyPr>
          <a:lstStyle/>
          <a:p>
            <a:r>
              <a:rPr lang="pl-PL" dirty="0" smtClean="0"/>
              <a:t>Podczas porady będziemy proszeni o złożenie oświadczenia, które potwierdzi to, że jesteśmy uprawnieni do bezpłatnej pomocy – a w tym nieodpłatnej mediacji. </a:t>
            </a:r>
          </a:p>
          <a:p>
            <a:r>
              <a:rPr lang="pl-PL" dirty="0" smtClean="0"/>
              <a:t>Co zawiera oświadczenie?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 smtClean="0"/>
              <a:t>Nasze dane osobowe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 smtClean="0"/>
              <a:t>Nasze oświadczenie, że nie mamy środków do pokrycia odpłatnej pomocy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 smtClean="0"/>
              <a:t>W przypadku prowadzenia działalności – oświadczenie, że nikogo nie zatrudniamy od 12 miesięcy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688868"/>
            <a:ext cx="2590799" cy="1732597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9486" y="5213896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27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Czy w każdej sytuacji możemy skorzystać z nieodpłatnej mediacji?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Są dwie sytuacje, których nieodpłatna mediacja nie obejmuje: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sąd lub inny organ wydały postanowienie o skierowaniu sprawy do mediacji </a:t>
            </a:r>
            <a:r>
              <a:rPr lang="pl-PL" dirty="0" smtClean="0"/>
              <a:t>lub postępowania </a:t>
            </a:r>
            <a:r>
              <a:rPr lang="pl-PL" dirty="0"/>
              <a:t>mediacyjnego;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/>
              <a:t>zachodzi </a:t>
            </a:r>
            <a:r>
              <a:rPr lang="pl-PL" dirty="0"/>
              <a:t>uzasadnione podejrzenie, że w relacji stron występuje przemoc. </a:t>
            </a:r>
          </a:p>
          <a:p>
            <a:pPr marL="0" indent="0">
              <a:buNone/>
            </a:pPr>
            <a:r>
              <a:rPr lang="pl-PL" dirty="0" smtClean="0"/>
              <a:t>Przy innych okolicznościach niż te dwie możemy skorzystać z nieodpłatnej mediacji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3522" y="5197627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19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95489" y="951976"/>
            <a:ext cx="6769098" cy="1303867"/>
          </a:xfrm>
        </p:spPr>
        <p:txBody>
          <a:bodyPr/>
          <a:lstStyle/>
          <a:p>
            <a:r>
              <a:rPr lang="pl-PL" dirty="0" smtClean="0"/>
              <a:t>Kto prowadzi mediacje?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Mediacje prowadzi mediator. </a:t>
            </a:r>
          </a:p>
          <a:p>
            <a:r>
              <a:rPr lang="pl-PL" dirty="0" smtClean="0"/>
              <a:t>Kim jest mediator?</a:t>
            </a:r>
          </a:p>
          <a:p>
            <a:r>
              <a:rPr lang="pl-PL" dirty="0" smtClean="0"/>
              <a:t>Mediator to osoba o pełnej zdolności do czynności prawnych, która ma odpowiednią wiedzę i umiejętności do prowadzenia mediacji </a:t>
            </a:r>
          </a:p>
          <a:p>
            <a:r>
              <a:rPr lang="pl-PL" dirty="0" smtClean="0"/>
              <a:t>Warunkiem jest też to, że mediator musi być wpisany stałą listę mediatorów prowadzoną przez sąd okręgowy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56682"/>
            <a:ext cx="4000500" cy="200025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5171" y="5158837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10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95404" y="740832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Jak zostać wpisanym na listę stałych mediatorów?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1965671"/>
              </p:ext>
            </p:extLst>
          </p:nvPr>
        </p:nvGraphicFramePr>
        <p:xfrm>
          <a:off x="1574800" y="2684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Obraz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20148" y="5181001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6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161</TotalTime>
  <Words>553</Words>
  <Application>Microsoft Office PowerPoint</Application>
  <PresentationFormat>Panoramiczny</PresentationFormat>
  <Paragraphs>55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6" baseType="lpstr">
      <vt:lpstr>Arial</vt:lpstr>
      <vt:lpstr>Garamond</vt:lpstr>
      <vt:lpstr>Wingdings</vt:lpstr>
      <vt:lpstr>Organiczny</vt:lpstr>
      <vt:lpstr>Nieodpłatna mediacja </vt:lpstr>
      <vt:lpstr>Czym jest mediacja?</vt:lpstr>
      <vt:lpstr>Na czym polega nieodpłatna mediacja?</vt:lpstr>
      <vt:lpstr>Co obejmuje ta usługa?</vt:lpstr>
      <vt:lpstr>Kto jest uprawniony do nieodpłatnej mediacji?</vt:lpstr>
      <vt:lpstr>Jakie oświadczenie należy złożyć by skorzystać z nieodpłatnej mediacji?</vt:lpstr>
      <vt:lpstr>Czy w każdej sytuacji możemy skorzystać z nieodpłatnej mediacji?</vt:lpstr>
      <vt:lpstr>Kto prowadzi mediacje?</vt:lpstr>
      <vt:lpstr>Jak zostać wpisanym na listę stałych mediatorów?</vt:lpstr>
      <vt:lpstr>Co jest ważne podczas mediacji?</vt:lpstr>
      <vt:lpstr>Jak mogę się zapisać na mediację? </vt:lpstr>
      <vt:lpstr>Źródła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Nieodpłatna mediacja </dc:title>
  <dc:creator>Praktykant</dc:creator>
  <cp:lastModifiedBy>Praktykant</cp:lastModifiedBy>
  <cp:revision>41</cp:revision>
  <dcterms:created xsi:type="dcterms:W3CDTF">2022-05-19T11:15:27Z</dcterms:created>
  <dcterms:modified xsi:type="dcterms:W3CDTF">2022-08-23T08:38:48Z</dcterms:modified>
</cp:coreProperties>
</file>